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9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369" r:id="rId14"/>
    <p:sldId id="263" r:id="rId15"/>
    <p:sldId id="375" r:id="rId16"/>
    <p:sldId id="258" r:id="rId17"/>
    <p:sldId id="274" r:id="rId18"/>
    <p:sldId id="377" r:id="rId19"/>
    <p:sldId id="261" r:id="rId20"/>
    <p:sldId id="264" r:id="rId21"/>
    <p:sldId id="265" r:id="rId22"/>
    <p:sldId id="262" r:id="rId23"/>
    <p:sldId id="266" r:id="rId24"/>
    <p:sldId id="267" r:id="rId25"/>
    <p:sldId id="268" r:id="rId26"/>
    <p:sldId id="380" r:id="rId27"/>
    <p:sldId id="272" r:id="rId28"/>
    <p:sldId id="269" r:id="rId29"/>
    <p:sldId id="270" r:id="rId30"/>
    <p:sldId id="271" r:id="rId31"/>
    <p:sldId id="276" r:id="rId32"/>
    <p:sldId id="275" r:id="rId33"/>
    <p:sldId id="273" r:id="rId34"/>
    <p:sldId id="381" r:id="rId35"/>
    <p:sldId id="378" r:id="rId36"/>
    <p:sldId id="379" r:id="rId37"/>
    <p:sldId id="277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4" autoAdjust="0"/>
    <p:restoredTop sz="94579" autoAdjust="0"/>
  </p:normalViewPr>
  <p:slideViewPr>
    <p:cSldViewPr snapToGrid="0" snapToObjects="1">
      <p:cViewPr varScale="1">
        <p:scale>
          <a:sx n="120" d="100"/>
          <a:sy n="120" d="100"/>
        </p:scale>
        <p:origin x="-31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qlab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Dec 11, 2019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Sanderse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xmlns="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1657350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7664987-6CB9-9843-AC93-96BC3CF5E253}"/>
              </a:ext>
            </a:extLst>
          </p:cNvPr>
          <p:cNvGrpSpPr/>
          <p:nvPr/>
        </p:nvGrpSpPr>
        <p:grpSpPr>
          <a:xfrm>
            <a:off x="5270118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xmlns="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xmlns="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xmlns="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180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348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348" y="3919094"/>
            <a:ext cx="21812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2291580" y="1336337"/>
            <a:ext cx="4303328" cy="3394075"/>
          </a:xfrm>
        </p:spPr>
      </p:pic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883634" cy="165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210C7A8-F6C1-2949-BC69-9E86BB8A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72" y="2337044"/>
            <a:ext cx="4159728" cy="26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Exercise 1: </a:t>
            </a:r>
            <a:r>
              <a:rPr lang="en-US" dirty="0" err="1">
                <a:latin typeface="Raleway"/>
                <a:cs typeface="Raleway"/>
              </a:rPr>
              <a:t>airfoil_lift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alibri"/>
                <a:cs typeface="Calibri"/>
              </a:rPr>
              <a:t>Run a simple ‘</a:t>
            </a:r>
            <a:r>
              <a:rPr lang="en-US" sz="1400" dirty="0" err="1">
                <a:latin typeface="Calibri"/>
                <a:cs typeface="Calibri"/>
              </a:rPr>
              <a:t>airfoil_lift</a:t>
            </a:r>
            <a:r>
              <a:rPr lang="en-US" sz="1400" dirty="0">
                <a:latin typeface="Calibri"/>
                <a:cs typeface="Calibri"/>
              </a:rPr>
              <a:t>’ test case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400050" lvl="1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 case,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00" y="1391040"/>
            <a:ext cx="4375879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3" y="1936078"/>
            <a:ext cx="14351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74" y="1930495"/>
            <a:ext cx="13335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133" y="2234982"/>
            <a:ext cx="144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9943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9331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9943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57996" y="3880774"/>
            <a:ext cx="10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9128" y="3838147"/>
            <a:ext cx="138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4764" y="3832457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Raleway"/>
                <a:cs typeface="Raleway"/>
              </a:rPr>
              <a:t>Parameterizations done separately</a:t>
            </a:r>
            <a:endParaRPr lang="en-US" sz="2800" dirty="0">
              <a:latin typeface="Raleway"/>
              <a:cs typeface="Raleway"/>
            </a:endParaRPr>
          </a:p>
        </p:txBody>
      </p:sp>
      <p:pic>
        <p:nvPicPr>
          <p:cNvPr id="5" name="Picture 4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1379705"/>
            <a:ext cx="3926416" cy="2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NL80.m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Raleway"/>
                <a:cs typeface="Raleway"/>
              </a:rPr>
              <a:t>Output</a:t>
            </a:r>
            <a:r>
              <a:rPr lang="en-US" sz="2800" dirty="0" smtClean="0">
                <a:latin typeface="Raleway"/>
                <a:cs typeface="Raleway"/>
              </a:rPr>
              <a:t> </a:t>
            </a:r>
            <a:r>
              <a:rPr lang="en-US" sz="3200" dirty="0" smtClean="0">
                <a:latin typeface="Raleway"/>
                <a:cs typeface="Raleway"/>
              </a:rPr>
              <a:t>Variables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084" y="3532664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and standard deviation of the quantity of interest is stored in variables: </a:t>
            </a:r>
            <a:r>
              <a:rPr lang="en-US" dirty="0" err="1" smtClean="0">
                <a:solidFill>
                  <a:srgbClr val="FF0000"/>
                </a:solidFill>
              </a:rPr>
              <a:t>mean_LARS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std_LARS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shot 2019-12-05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09" y="653995"/>
            <a:ext cx="3132670" cy="4415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4" y="1103816"/>
            <a:ext cx="56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Sobol_LARS_Total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contains </a:t>
            </a:r>
            <a:r>
              <a:rPr lang="en-US" dirty="0" err="1" smtClean="0"/>
              <a:t>Sobol</a:t>
            </a:r>
            <a:r>
              <a:rPr lang="en-US" dirty="0" smtClean="0"/>
              <a:t> indices for runs with different number of samples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8083" y="2272216"/>
            <a:ext cx="565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AVG_Sobol_LARS_Total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contains averaged </a:t>
            </a:r>
            <a:r>
              <a:rPr lang="en-US" dirty="0" err="1" smtClean="0"/>
              <a:t>Sobol</a:t>
            </a:r>
            <a:r>
              <a:rPr lang="en-US" dirty="0" smtClean="0"/>
              <a:t> indices </a:t>
            </a:r>
            <a:r>
              <a:rPr lang="en-US" dirty="0" err="1" smtClean="0"/>
              <a:t>w.r.t</a:t>
            </a:r>
            <a:r>
              <a:rPr lang="en-US" dirty="0" smtClean="0"/>
              <a:t> number of repetitions (</a:t>
            </a:r>
            <a:r>
              <a:rPr lang="en-US" dirty="0" err="1" smtClean="0">
                <a:solidFill>
                  <a:srgbClr val="FF0000"/>
                </a:solidFill>
              </a:rPr>
              <a:t>LARS_repeat</a:t>
            </a:r>
            <a:r>
              <a:rPr lang="en-US" dirty="0" smtClean="0"/>
              <a:t>). These are plotted in the histogram (see </a:t>
            </a:r>
            <a:r>
              <a:rPr lang="en-US" dirty="0" err="1" smtClean="0">
                <a:solidFill>
                  <a:srgbClr val="FF0000"/>
                </a:solidFill>
              </a:rPr>
              <a:t>PostProcessing.m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0500" y="2780917"/>
            <a:ext cx="1545008" cy="1134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64818" y="1082650"/>
            <a:ext cx="1640107" cy="1334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75401" y="1449917"/>
            <a:ext cx="1640108" cy="318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0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2917" y="1651000"/>
            <a:ext cx="62889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Run SA for ‘AVATAR’ turbine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Add PITCHANGLE as a new input parameter in SA</a:t>
            </a:r>
          </a:p>
          <a:p>
            <a:pPr lvl="1"/>
            <a:r>
              <a:rPr lang="en-US" sz="1400" dirty="0" smtClean="0"/>
              <a:t>Truncated Gaussian distribution with mean =PITCHANGLE, </a:t>
            </a:r>
            <a:r>
              <a:rPr lang="en-US" sz="1400" dirty="0" err="1" smtClean="0"/>
              <a:t>Std</a:t>
            </a:r>
            <a:r>
              <a:rPr lang="en-US" sz="1400" dirty="0" smtClean="0"/>
              <a:t>=1, LB=-2,UB=2 </a:t>
            </a:r>
          </a:p>
          <a:p>
            <a:pPr lvl="1"/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dirty="0" smtClean="0"/>
              <a:t>Use two methods, PCE_LARS and PCE_OLS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Discuss the result and verify that SA is correct?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Pending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curves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</a:t>
            </a:r>
            <a:r>
              <a:rPr lang="en-US" sz="2000" dirty="0" smtClean="0"/>
              <a:t>twist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Vector as output </a:t>
            </a:r>
            <a:r>
              <a:rPr lang="en-US" sz="2000" dirty="0" smtClean="0"/>
              <a:t>quantity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</a:t>
            </a:r>
            <a:r>
              <a:rPr lang="en-US" sz="2000" dirty="0" err="1">
                <a:latin typeface="Calibri"/>
                <a:cs typeface="Calibri"/>
              </a:rPr>
              <a:t>git</a:t>
            </a:r>
            <a:r>
              <a:rPr lang="en-US" sz="2000" dirty="0">
                <a:latin typeface="Calibri"/>
                <a:cs typeface="Calibri"/>
              </a:rPr>
              <a:t> repository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stores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For e.g.,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\’ and run ‘</a:t>
            </a:r>
            <a:r>
              <a:rPr lang="en-US" sz="2000" dirty="0" err="1">
                <a:latin typeface="Calibri"/>
                <a:cs typeface="Calibri"/>
              </a:rPr>
              <a:t>testSensitivity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xmlns="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C138627-7236-3549-8425-9691E9388EE7}"/>
              </a:ext>
            </a:extLst>
          </p:cNvPr>
          <p:cNvGrpSpPr/>
          <p:nvPr/>
        </p:nvGrpSpPr>
        <p:grpSpPr>
          <a:xfrm>
            <a:off x="5070628" y="1314450"/>
            <a:ext cx="2130272" cy="3227065"/>
            <a:chOff x="3103237" y="2057400"/>
            <a:chExt cx="2840363" cy="43027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F2899E-2247-844D-85E1-705C71DCF6CE}"/>
                </a:ext>
              </a:extLst>
            </p:cNvPr>
            <p:cNvSpPr/>
            <p:nvPr/>
          </p:nvSpPr>
          <p:spPr>
            <a:xfrm>
              <a:off x="3124200" y="5005936"/>
              <a:ext cx="2328416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2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Neural networks</a:t>
              </a:r>
            </a:p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3243</TotalTime>
  <Words>657</Words>
  <Application>Microsoft Macintosh PowerPoint</Application>
  <PresentationFormat>On-screen Show (16:9)</PresentationFormat>
  <Paragraphs>144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Sensitivity analysis</vt:lpstr>
      <vt:lpstr>UQLab</vt:lpstr>
      <vt:lpstr>UQLab</vt:lpstr>
      <vt:lpstr>Exercise 1: airfoil_lift</vt:lpstr>
      <vt:lpstr>Output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Parameterizations done separately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Output Variables</vt:lpstr>
      <vt:lpstr>Part III Miscellaneous topics</vt:lpstr>
      <vt:lpstr>Exercise 3: Change turbine and add uncertainty</vt:lpstr>
      <vt:lpstr>Pending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kumar</cp:lastModifiedBy>
  <cp:revision>82</cp:revision>
  <dcterms:created xsi:type="dcterms:W3CDTF">2010-04-12T23:12:02Z</dcterms:created>
  <dcterms:modified xsi:type="dcterms:W3CDTF">2019-12-05T14:51:24Z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